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mp4" ContentType="video/unknown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1"/>
  </p:sldMasterIdLst>
  <p:notesMasterIdLst>
    <p:notesMasterId r:id="rId31"/>
  </p:notesMasterIdLst>
  <p:sldIdLst>
    <p:sldId id="256" r:id="rId2"/>
    <p:sldId id="314" r:id="rId3"/>
    <p:sldId id="337" r:id="rId4"/>
    <p:sldId id="338" r:id="rId5"/>
    <p:sldId id="339" r:id="rId6"/>
    <p:sldId id="299" r:id="rId7"/>
    <p:sldId id="336" r:id="rId8"/>
    <p:sldId id="365" r:id="rId9"/>
    <p:sldId id="324" r:id="rId10"/>
    <p:sldId id="366" r:id="rId11"/>
    <p:sldId id="352" r:id="rId12"/>
    <p:sldId id="294" r:id="rId13"/>
    <p:sldId id="270" r:id="rId14"/>
    <p:sldId id="273" r:id="rId15"/>
    <p:sldId id="358" r:id="rId16"/>
    <p:sldId id="359" r:id="rId17"/>
    <p:sldId id="356" r:id="rId18"/>
    <p:sldId id="305" r:id="rId19"/>
    <p:sldId id="342" r:id="rId20"/>
    <p:sldId id="325" r:id="rId21"/>
    <p:sldId id="331" r:id="rId22"/>
    <p:sldId id="340" r:id="rId23"/>
    <p:sldId id="284" r:id="rId24"/>
    <p:sldId id="304" r:id="rId25"/>
    <p:sldId id="322" r:id="rId26"/>
    <p:sldId id="344" r:id="rId27"/>
    <p:sldId id="257" r:id="rId28"/>
    <p:sldId id="354" r:id="rId29"/>
    <p:sldId id="313" r:id="rId30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00" d="100"/>
          <a:sy n="100" d="100"/>
        </p:scale>
        <p:origin x="-1064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9" d="100"/>
        <a:sy n="59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notesMaster" Target="notesMasters/notesMaster1.xml"/><Relationship Id="rId32" Type="http://schemas.openxmlformats.org/officeDocument/2006/relationships/printerSettings" Target="printerSettings/printerSettings1.bin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presProps" Target="presProps.xml"/><Relationship Id="rId34" Type="http://schemas.openxmlformats.org/officeDocument/2006/relationships/viewProps" Target="viewProps.xml"/><Relationship Id="rId35" Type="http://schemas.openxmlformats.org/officeDocument/2006/relationships/theme" Target="theme/theme1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542650-F9F3-8A4B-AA32-53E01880039B}" type="datetimeFigureOut">
              <a:rPr lang="en-US" smtClean="0"/>
              <a:pPr/>
              <a:t>1/20/12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2CB84A-ADAC-3C4A-8FE4-57810BBCC01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87637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Pics</a:t>
            </a:r>
            <a:r>
              <a:rPr lang="en-US" dirty="0" smtClean="0"/>
              <a:t> of skills </a:t>
            </a:r>
            <a:r>
              <a:rPr lang="en-US" dirty="0" err="1" smtClean="0"/>
              <a:t>vs</a:t>
            </a:r>
            <a:r>
              <a:rPr lang="en-US" dirty="0" smtClean="0"/>
              <a:t> test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2CB84A-ADAC-3C4A-8FE4-57810BBCC01E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40250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Picture of young with tech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2CB84A-ADAC-3C4A-8FE4-57810BBCC01E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57374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Young</a:t>
            </a:r>
            <a:r>
              <a:rPr lang="en-US" baseline="0" dirty="0" smtClean="0"/>
              <a:t> with tech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2CB84A-ADAC-3C4A-8FE4-57810BBCC01E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05827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Show old computers apple 2e, etc.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2CB84A-ADAC-3C4A-8FE4-57810BBCC01E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06995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RSS feed pic, </a:t>
            </a:r>
            <a:r>
              <a:rPr lang="en-US" dirty="0" err="1" smtClean="0"/>
              <a:t>glogster</a:t>
            </a:r>
            <a:r>
              <a:rPr lang="en-US" dirty="0" smtClean="0"/>
              <a:t> pic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2CB84A-ADAC-3C4A-8FE4-57810BBCC01E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78688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Giving and getting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2CB84A-ADAC-3C4A-8FE4-57810BBCC01E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78754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1E1C051A-BEB4-4187-B30A-4DE3D2384F9A}" type="datetime1">
              <a:rPr lang="en-US" smtClean="0"/>
              <a:pPr>
                <a:defRPr/>
              </a:pPr>
              <a:t>1/20/12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6CF89E8B-4716-4D5F-AC74-D8470E91680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1744E8A-EBE5-4487-BFC9-1B551FD7E6CD}" type="datetime1">
              <a:rPr lang="en-US" smtClean="0"/>
              <a:pPr>
                <a:defRPr/>
              </a:pPr>
              <a:t>1/20/12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0D9621-1EA1-4E2E-B5D3-ED2A50717F2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E57D59C-50F7-47D0-BB03-B9933ADD19B1}" type="datetime1">
              <a:rPr lang="en-US" smtClean="0"/>
              <a:pPr>
                <a:defRPr/>
              </a:pPr>
              <a:t>1/20/12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CFBE9B-6008-46D5-BB9A-EEF21B0FB5D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5E39D87-5564-4B51-B332-448FD529A2BD}" type="datetime1">
              <a:rPr lang="en-US" smtClean="0"/>
              <a:pPr>
                <a:defRPr/>
              </a:pPr>
              <a:t>1/20/12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A8A8C0-FB60-4C33-943D-17227CC77D1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B685B18-4B0B-4C57-9624-848425DB9596}" type="datetime1">
              <a:rPr lang="en-US" smtClean="0"/>
              <a:pPr>
                <a:defRPr/>
              </a:pPr>
              <a:t>1/20/12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CA0B76C-701C-43E8-A30F-33E6B0CDF5D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EA8BD3B-B38B-4151-8E9F-AAB011276A91}" type="datetime1">
              <a:rPr lang="en-US" smtClean="0"/>
              <a:pPr>
                <a:defRPr/>
              </a:pPr>
              <a:t>1/20/12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1817B8-53C8-4792-9DD9-03C71712F4F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6325207-6FDF-40C7-BA36-74918A111B58}" type="datetime1">
              <a:rPr lang="en-US" smtClean="0"/>
              <a:pPr>
                <a:defRPr/>
              </a:pPr>
              <a:t>1/20/12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089991-8D62-4368-8988-C95603444DF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4A146FE-67E0-49DA-8285-B88EAC208EA6}" type="datetime1">
              <a:rPr lang="en-US" smtClean="0"/>
              <a:pPr>
                <a:defRPr/>
              </a:pPr>
              <a:t>1/20/12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0997A0-E9AD-4330-A357-08F0CD86AA7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A2FE274-C614-4F76-9EC7-CC700A45122A}" type="datetime1">
              <a:rPr lang="en-US" smtClean="0"/>
              <a:pPr>
                <a:defRPr/>
              </a:pPr>
              <a:t>1/20/12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3B1B28-AA5E-4862-8C87-4230B6E6808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pPr>
              <a:defRPr/>
            </a:pPr>
            <a:fld id="{EF2AB5AE-E2EF-46D6-87BA-FA1975979ADA}" type="datetime1">
              <a:rPr lang="en-US" smtClean="0"/>
              <a:pPr>
                <a:defRPr/>
              </a:pPr>
              <a:t>1/20/12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B98F140-2119-4DF1-8FED-788A9C6DA08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74C126E0-1860-41DC-97CA-03DC3081B62A}" type="datetime1">
              <a:rPr lang="en-US" smtClean="0"/>
              <a:pPr>
                <a:defRPr/>
              </a:pPr>
              <a:t>1/20/12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A130A699-1804-43EB-B343-FD538897CD2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A3246AE7-2A63-4AF5-860C-42B0F06017A8}" type="datetime1">
              <a:rPr lang="en-US" smtClean="0"/>
              <a:pPr>
                <a:defRPr/>
              </a:pPr>
              <a:t>1/20/12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3512B782-84E8-4937-A3C2-94ACF670A27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4" Type="http://schemas.openxmlformats.org/officeDocument/2006/relationships/image" Target="../media/image16.png"/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4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4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jpeg"/><Relationship Id="rId3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4" Type="http://schemas.openxmlformats.org/officeDocument/2006/relationships/image" Target="../media/image14.png"/><Relationship Id="rId5" Type="http://schemas.openxmlformats.org/officeDocument/2006/relationships/image" Target="../media/image23.jpeg"/><Relationship Id="rId6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24.png"/><Relationship Id="rId5" Type="http://schemas.openxmlformats.org/officeDocument/2006/relationships/image" Target="../media/image15.jpeg"/><Relationship Id="rId6" Type="http://schemas.openxmlformats.org/officeDocument/2006/relationships/image" Target="../media/image14.png"/><Relationship Id="rId1" Type="http://schemas.microsoft.com/office/2007/relationships/media" Target="../media/media1.mp4"/><Relationship Id="rId2" Type="http://schemas.openxmlformats.org/officeDocument/2006/relationships/video" Target="../media/media1.mp4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Relationship Id="rId3" Type="http://schemas.openxmlformats.org/officeDocument/2006/relationships/image" Target="../media/image14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3" Type="http://schemas.openxmlformats.org/officeDocument/2006/relationships/image" Target="../media/image15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4" Type="http://schemas.openxmlformats.org/officeDocument/2006/relationships/image" Target="../media/image14.png"/><Relationship Id="rId5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mailto:Christopher.warner@adams12.org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4" Type="http://schemas.openxmlformats.org/officeDocument/2006/relationships/image" Target="../media/image10.png"/><Relationship Id="rId5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8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685800" y="1047306"/>
            <a:ext cx="7772400" cy="3191164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dirty="0" smtClean="0">
                <a:latin typeface="Papyrus" pitchFamily="66" charset="0"/>
              </a:rPr>
              <a:t>Technology and the Academic  Classroom</a:t>
            </a:r>
            <a:br>
              <a:rPr lang="en-US" dirty="0" smtClean="0">
                <a:latin typeface="Papyrus" pitchFamily="66" charset="0"/>
              </a:rPr>
            </a:br>
            <a:r>
              <a:rPr lang="en-US" dirty="0" smtClean="0">
                <a:latin typeface="Papyrus" pitchFamily="66" charset="0"/>
              </a:rPr>
              <a:t/>
            </a:r>
            <a:br>
              <a:rPr lang="en-US" dirty="0" smtClean="0">
                <a:latin typeface="Papyrus" pitchFamily="66" charset="0"/>
              </a:rPr>
            </a:br>
            <a:r>
              <a:rPr lang="en-US" dirty="0" smtClean="0">
                <a:latin typeface="Papyrus" pitchFamily="66" charset="0"/>
              </a:rPr>
              <a:t>It’s the bee’s knees!</a:t>
            </a:r>
            <a:br>
              <a:rPr lang="en-US" dirty="0" smtClean="0">
                <a:latin typeface="Papyrus" pitchFamily="66" charset="0"/>
              </a:rPr>
            </a:br>
            <a:endParaRPr lang="en-US" dirty="0" smtClean="0">
              <a:latin typeface="Papyrus" pitchFamily="66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untitled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00395" y="651163"/>
            <a:ext cx="5747313" cy="5758831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Class Wiki</a:t>
            </a:r>
          </a:p>
          <a:p>
            <a:endParaRPr lang="en-US" dirty="0"/>
          </a:p>
          <a:p>
            <a:pPr lvl="1"/>
            <a:r>
              <a:rPr lang="en-US" dirty="0" smtClean="0"/>
              <a:t>File storage</a:t>
            </a:r>
          </a:p>
          <a:p>
            <a:pPr lvl="1"/>
            <a:r>
              <a:rPr lang="en-US" dirty="0" smtClean="0"/>
              <a:t>Blended learning environment</a:t>
            </a:r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r>
              <a:rPr lang="en-US" dirty="0" smtClean="0"/>
              <a:t>Media Converter</a:t>
            </a:r>
          </a:p>
          <a:p>
            <a:endParaRPr lang="en-US" dirty="0"/>
          </a:p>
          <a:p>
            <a:pPr lvl="1"/>
            <a:r>
              <a:rPr lang="en-US" dirty="0" smtClean="0"/>
              <a:t>Change file formats</a:t>
            </a:r>
          </a:p>
          <a:p>
            <a:pPr lvl="1"/>
            <a:r>
              <a:rPr lang="en-US" dirty="0" err="1" smtClean="0"/>
              <a:t>Sooooo</a:t>
            </a:r>
            <a:r>
              <a:rPr lang="en-US" dirty="0" smtClean="0"/>
              <a:t>….many different formats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Overarching Suggestions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57770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1)  Wikis</a:t>
            </a:r>
            <a:endParaRPr lang="en-US" sz="2800" dirty="0" smtClean="0"/>
          </a:p>
        </p:txBody>
      </p:sp>
      <p:pic>
        <p:nvPicPr>
          <p:cNvPr id="9220" name="Picture 4" descr="AA - windows.bmp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07350" y="6396038"/>
            <a:ext cx="452438" cy="42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Picture 5" descr="AA - Mac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435975" y="6350000"/>
            <a:ext cx="471488" cy="47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1" descr="Screen Shot 2011-10-05 at 9.40.28 P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821776"/>
            <a:ext cx="8427883" cy="4257291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5" name="Content Placeholder 3" descr="Picture 10.png"/>
          <p:cNvPicPr>
            <a:picLocks noGrp="1" noChangeAspect="1"/>
          </p:cNvPicPr>
          <p:nvPr>
            <p:ph idx="1"/>
          </p:nvPr>
        </p:nvPicPr>
        <p:blipFill>
          <a:blip r:embed="rId2"/>
          <a:srcRect l="-101" r="111"/>
          <a:stretch>
            <a:fillRect/>
          </a:stretch>
        </p:blipFill>
        <p:spPr>
          <a:xfrm>
            <a:off x="1163638" y="1600200"/>
            <a:ext cx="6802437" cy="4525963"/>
          </a:xfrm>
          <a:ln>
            <a:solidFill>
              <a:schemeClr val="tx1"/>
            </a:solidFill>
          </a:ln>
        </p:spPr>
      </p:pic>
      <p:sp>
        <p:nvSpPr>
          <p:cNvPr id="337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dirty="0" smtClean="0"/>
              <a:t>2)  </a:t>
            </a:r>
            <a:r>
              <a:rPr lang="en-US" b="1" dirty="0" err="1" smtClean="0"/>
              <a:t>iSkysoft</a:t>
            </a:r>
            <a:r>
              <a:rPr lang="en-US" b="1" dirty="0" smtClean="0"/>
              <a:t> Media Converter</a:t>
            </a:r>
          </a:p>
        </p:txBody>
      </p:sp>
      <p:pic>
        <p:nvPicPr>
          <p:cNvPr id="5" name="Picture 5" descr="AA - Mac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435975" y="6350000"/>
            <a:ext cx="471488" cy="47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1" descr="Dollar Sign(2)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8587" y="116117"/>
            <a:ext cx="781147" cy="9530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9" name="Content Placeholder 3" descr="Picture 14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9735" y="1596589"/>
            <a:ext cx="6464529" cy="4525962"/>
          </a:xfrm>
          <a:ln>
            <a:solidFill>
              <a:schemeClr val="tx1"/>
            </a:solidFill>
          </a:ln>
        </p:spPr>
      </p:pic>
      <p:sp>
        <p:nvSpPr>
          <p:cNvPr id="39938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4000" b="1" dirty="0" err="1" smtClean="0"/>
              <a:t>Zamzar</a:t>
            </a:r>
            <a:r>
              <a:rPr lang="en-US" sz="4000" b="1" dirty="0" smtClean="0"/>
              <a:t> </a:t>
            </a:r>
            <a:r>
              <a:rPr lang="en-US" sz="4000" dirty="0" smtClean="0"/>
              <a:t>/ </a:t>
            </a:r>
            <a:r>
              <a:rPr lang="en-US" sz="4000" dirty="0" err="1" smtClean="0"/>
              <a:t>KeepVid</a:t>
            </a:r>
            <a:endParaRPr lang="en-US" sz="4000" dirty="0" smtClean="0"/>
          </a:p>
        </p:txBody>
      </p:sp>
      <p:pic>
        <p:nvPicPr>
          <p:cNvPr id="39940" name="Picture 3" descr="AA - Mac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435975" y="6350000"/>
            <a:ext cx="471488" cy="47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1" name="Picture 4" descr="AA - windows.bmp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007350" y="6396038"/>
            <a:ext cx="452438" cy="42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9334" y="3572933"/>
            <a:ext cx="3302106" cy="274447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57219" y="389468"/>
            <a:ext cx="5994382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8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Adams 12 </a:t>
            </a:r>
          </a:p>
          <a:p>
            <a:pPr algn="ctr"/>
            <a:r>
              <a:rPr lang="en-US" sz="8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District Specific</a:t>
            </a:r>
            <a:endParaRPr lang="en-US" sz="8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089129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Google Apps</a:t>
            </a:r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rcRect l="7647" t="16071" r="9130" b="22857"/>
          <a:stretch>
            <a:fillRect/>
          </a:stretch>
        </p:blipFill>
        <p:spPr bwMode="auto">
          <a:xfrm>
            <a:off x="1303867" y="1481328"/>
            <a:ext cx="6705600" cy="4919472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cxnSp>
        <p:nvCxnSpPr>
          <p:cNvPr id="6" name="Straight Arrow Connector 5"/>
          <p:cNvCxnSpPr/>
          <p:nvPr/>
        </p:nvCxnSpPr>
        <p:spPr>
          <a:xfrm>
            <a:off x="5537200" y="660400"/>
            <a:ext cx="33867" cy="3860800"/>
          </a:xfrm>
          <a:prstGeom prst="straightConnector1">
            <a:avLst/>
          </a:prstGeom>
          <a:ln w="112141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3487638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09728" indent="0" algn="ctr">
              <a:buNone/>
            </a:pPr>
            <a:r>
              <a:rPr lang="en-US" sz="9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More</a:t>
            </a:r>
          </a:p>
          <a:p>
            <a:pPr marL="109728" indent="0" algn="ctr">
              <a:buNone/>
            </a:pPr>
            <a:r>
              <a:rPr lang="en-US" sz="9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Fun!!</a:t>
            </a:r>
            <a:endParaRPr lang="en-US" sz="9600" dirty="0"/>
          </a:p>
        </p:txBody>
      </p:sp>
    </p:spTree>
    <p:extLst>
      <p:ext uri="{BB962C8B-B14F-4D97-AF65-F5344CB8AC3E}">
        <p14:creationId xmlns:p14="http://schemas.microsoft.com/office/powerpoint/2010/main" val="129762919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Arial" charset="0"/>
              <a:buNone/>
              <a:defRPr/>
            </a:pPr>
            <a:r>
              <a:rPr lang="en-US" sz="4000" dirty="0" smtClean="0"/>
              <a:t>Two major uses</a:t>
            </a:r>
          </a:p>
          <a:p>
            <a:pPr>
              <a:defRPr/>
            </a:pPr>
            <a:endParaRPr lang="en-US" dirty="0" smtClean="0"/>
          </a:p>
          <a:p>
            <a:pPr>
              <a:buFont typeface="Arial" charset="0"/>
              <a:buNone/>
              <a:defRPr/>
            </a:pPr>
            <a:r>
              <a:rPr lang="en-US" dirty="0" smtClean="0"/>
              <a:t>1) Can capture (visually and audibly) what you are doing ON your screen.</a:t>
            </a:r>
          </a:p>
          <a:p>
            <a:pPr lvl="1">
              <a:defRPr/>
            </a:pPr>
            <a:r>
              <a:rPr lang="en-US" dirty="0" smtClean="0"/>
              <a:t>Tech demos</a:t>
            </a:r>
          </a:p>
          <a:p>
            <a:pPr>
              <a:defRPr/>
            </a:pPr>
            <a:endParaRPr lang="en-US" dirty="0" smtClean="0"/>
          </a:p>
          <a:p>
            <a:pPr>
              <a:buFont typeface="Arial" charset="0"/>
              <a:buNone/>
              <a:defRPr/>
            </a:pPr>
            <a:r>
              <a:rPr lang="en-US" dirty="0" smtClean="0"/>
              <a:t>2)  Narrating over class PPs.  Making them into movies / podcasts.</a:t>
            </a:r>
          </a:p>
        </p:txBody>
      </p:sp>
      <p:sp>
        <p:nvSpPr>
          <p:cNvPr id="327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Screencasting</a:t>
            </a:r>
            <a:r>
              <a:rPr lang="en-US" dirty="0" smtClean="0"/>
              <a:t> / Podcasting</a:t>
            </a:r>
          </a:p>
        </p:txBody>
      </p:sp>
      <p:pic>
        <p:nvPicPr>
          <p:cNvPr id="32772" name="Picture 4" descr="AA - Mac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435975" y="6350000"/>
            <a:ext cx="471488" cy="47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3" name="Picture 5" descr="AA - windows.bmp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07350" y="6396038"/>
            <a:ext cx="452438" cy="42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Traditional</a:t>
            </a:r>
          </a:p>
          <a:p>
            <a:pPr lvl="1"/>
            <a:r>
              <a:rPr lang="en-US" dirty="0" smtClean="0"/>
              <a:t>Direct instruction IN class during school hours</a:t>
            </a:r>
          </a:p>
          <a:p>
            <a:pPr lvl="1"/>
            <a:r>
              <a:rPr lang="en-US" dirty="0" smtClean="0"/>
              <a:t>Gradual release practice steps as homework</a:t>
            </a:r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r>
              <a:rPr lang="en-US" dirty="0" smtClean="0"/>
              <a:t>Flipped Classroom</a:t>
            </a:r>
          </a:p>
          <a:p>
            <a:pPr lvl="1"/>
            <a:r>
              <a:rPr lang="en-US" dirty="0" smtClean="0"/>
              <a:t>Direct instruction OUTSIDE of class hours</a:t>
            </a:r>
          </a:p>
          <a:p>
            <a:pPr lvl="2"/>
            <a:r>
              <a:rPr lang="en-US" dirty="0" smtClean="0"/>
              <a:t>YouTube, Moodle</a:t>
            </a:r>
          </a:p>
          <a:p>
            <a:pPr lvl="1"/>
            <a:r>
              <a:rPr lang="en-US" dirty="0" smtClean="0"/>
              <a:t>Practice done IN class with peers and teacher present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“Flipping Class” Philosophy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20694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Teachers face many pressures</a:t>
            </a:r>
          </a:p>
          <a:p>
            <a:endParaRPr lang="en-US" dirty="0" smtClean="0"/>
          </a:p>
          <a:p>
            <a:pPr lvl="2"/>
            <a:r>
              <a:rPr lang="en-US" dirty="0" smtClean="0"/>
              <a:t>21</a:t>
            </a:r>
            <a:r>
              <a:rPr lang="en-US" baseline="30000" dirty="0" smtClean="0"/>
              <a:t>st</a:t>
            </a:r>
            <a:r>
              <a:rPr lang="en-US" dirty="0" smtClean="0"/>
              <a:t> Century Skills </a:t>
            </a:r>
            <a:r>
              <a:rPr lang="en-US" dirty="0" err="1" smtClean="0"/>
              <a:t>vs</a:t>
            </a:r>
            <a:r>
              <a:rPr lang="en-US" dirty="0" smtClean="0"/>
              <a:t>…..the Test</a:t>
            </a:r>
          </a:p>
          <a:p>
            <a:endParaRPr lang="en-US" dirty="0" smtClean="0"/>
          </a:p>
          <a:p>
            <a:r>
              <a:rPr lang="en-US" dirty="0" smtClean="0"/>
              <a:t>Get excited….Go slow</a:t>
            </a:r>
          </a:p>
          <a:p>
            <a:endParaRPr lang="en-US" dirty="0" smtClean="0"/>
          </a:p>
          <a:p>
            <a:r>
              <a:rPr lang="en-US" dirty="0" smtClean="0"/>
              <a:t>Pragmatic approach </a:t>
            </a:r>
          </a:p>
          <a:p>
            <a:pPr lvl="2"/>
            <a:r>
              <a:rPr lang="en-US" dirty="0" smtClean="0"/>
              <a:t>Does this make my life and teaching EASIER and BETTER</a:t>
            </a:r>
          </a:p>
          <a:p>
            <a:pPr>
              <a:buNone/>
            </a:pP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Disclaimer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 err="1" smtClean="0"/>
              <a:t>Screenflow</a:t>
            </a:r>
            <a:endParaRPr lang="en-US" sz="3600" dirty="0" smtClean="0"/>
          </a:p>
          <a:p>
            <a:endParaRPr lang="en-US" sz="3600" dirty="0" smtClean="0"/>
          </a:p>
          <a:p>
            <a:endParaRPr lang="en-US" sz="3600" dirty="0" smtClean="0"/>
          </a:p>
          <a:p>
            <a:endParaRPr lang="en-US" sz="3600" dirty="0" smtClean="0"/>
          </a:p>
          <a:p>
            <a:r>
              <a:rPr lang="en-US" sz="3600" dirty="0" err="1" smtClean="0"/>
              <a:t>Camtasia</a:t>
            </a:r>
            <a:endParaRPr lang="en-US" sz="3600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Screencasting</a:t>
            </a:r>
            <a:r>
              <a:rPr lang="en-US" dirty="0" smtClean="0"/>
              <a:t> Programs</a:t>
            </a:r>
            <a:endParaRPr lang="en-US" dirty="0"/>
          </a:p>
        </p:txBody>
      </p:sp>
      <p:pic>
        <p:nvPicPr>
          <p:cNvPr id="4" name="Picture 4" descr="AA - Mac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14746" y="2239835"/>
            <a:ext cx="471488" cy="47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screenflow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5180" y="1481329"/>
            <a:ext cx="1817274" cy="1817274"/>
          </a:xfrm>
          <a:prstGeom prst="rect">
            <a:avLst/>
          </a:prstGeom>
        </p:spPr>
      </p:pic>
      <p:pic>
        <p:nvPicPr>
          <p:cNvPr id="6" name="Picture 5" descr="AA - windows.bmp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14746" y="4565314"/>
            <a:ext cx="452438" cy="42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camtasia3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98134" y="4221780"/>
            <a:ext cx="2537976" cy="1785511"/>
          </a:xfrm>
          <a:prstGeom prst="rect">
            <a:avLst/>
          </a:prstGeom>
        </p:spPr>
      </p:pic>
      <p:pic>
        <p:nvPicPr>
          <p:cNvPr id="8" name="Picture 7" descr="Dollar Sign(2)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0260" y="5825161"/>
            <a:ext cx="702605" cy="857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/>
              <a:buChar char="•"/>
            </a:pPr>
            <a:r>
              <a:rPr lang="en-US" dirty="0" smtClean="0"/>
              <a:t>Type in a script</a:t>
            </a:r>
          </a:p>
          <a:p>
            <a:pPr>
              <a:buFont typeface="Arial"/>
              <a:buChar char="•"/>
            </a:pPr>
            <a:r>
              <a:rPr lang="en-US" dirty="0" smtClean="0"/>
              <a:t>Choose actors and background</a:t>
            </a:r>
          </a:p>
          <a:p>
            <a:pPr>
              <a:buFont typeface="Arial"/>
              <a:buChar char="•"/>
            </a:pPr>
            <a:endParaRPr lang="en-US" dirty="0" smtClean="0"/>
          </a:p>
          <a:p>
            <a:pPr>
              <a:buFont typeface="Arial"/>
              <a:buChar char="•"/>
            </a:pPr>
            <a:r>
              <a:rPr lang="en-US" dirty="0" smtClean="0"/>
              <a:t>Website animates the characters</a:t>
            </a:r>
          </a:p>
          <a:p>
            <a:pPr>
              <a:buFont typeface="Arial"/>
              <a:buChar char="•"/>
            </a:pPr>
            <a:r>
              <a:rPr lang="en-US" dirty="0" smtClean="0"/>
              <a:t>Directs the cameras!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Xtranormal.com</a:t>
            </a:r>
            <a:endParaRPr lang="en-US" dirty="0"/>
          </a:p>
        </p:txBody>
      </p:sp>
      <p:pic>
        <p:nvPicPr>
          <p:cNvPr id="4" name="Teacher Technology Inservice.mp4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445328" y="4205904"/>
            <a:ext cx="4040658" cy="2271096"/>
          </a:xfrm>
          <a:prstGeom prst="rect">
            <a:avLst/>
          </a:prstGeom>
        </p:spPr>
      </p:pic>
      <p:pic>
        <p:nvPicPr>
          <p:cNvPr id="5" name="Picture 4" descr="AA - Mac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71589" y="6056785"/>
            <a:ext cx="620179" cy="6201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AA - windows.bmp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133921" y="6056785"/>
            <a:ext cx="690102" cy="651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creen Shot 2011-10-05 at 8.57.03 PM.png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39" b="6239"/>
          <a:stretch>
            <a:fillRect/>
          </a:stretch>
        </p:blipFill>
        <p:spPr>
          <a:xfrm>
            <a:off x="406676" y="274638"/>
            <a:ext cx="8565659" cy="4710542"/>
          </a:xfr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784575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Content Placeholder 3" descr="Microsoft-Photo-Story_1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7475" y="1481138"/>
            <a:ext cx="6029049" cy="4525962"/>
          </a:xfrm>
        </p:spPr>
      </p:pic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b="1" dirty="0" err="1" smtClean="0"/>
              <a:t>Photostory</a:t>
            </a:r>
            <a:r>
              <a:rPr lang="en-US" b="1" dirty="0" smtClean="0"/>
              <a:t> </a:t>
            </a:r>
            <a:r>
              <a:rPr lang="en-US" dirty="0" smtClean="0"/>
              <a:t>for Windows</a:t>
            </a:r>
            <a:br>
              <a:rPr lang="en-US" dirty="0" smtClean="0"/>
            </a:br>
            <a:r>
              <a:rPr lang="en-US" dirty="0" smtClean="0"/>
              <a:t>    </a:t>
            </a:r>
            <a:r>
              <a:rPr lang="en-US" sz="2800" dirty="0" smtClean="0"/>
              <a:t>(Similar to iPhoto Slideshow)</a:t>
            </a:r>
          </a:p>
        </p:txBody>
      </p:sp>
      <p:pic>
        <p:nvPicPr>
          <p:cNvPr id="19460" name="Picture 3" descr="AA - windows.bmp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461375" y="6396038"/>
            <a:ext cx="450850" cy="42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Taught about visual, audio, and text tracks of documentaries.</a:t>
            </a:r>
          </a:p>
          <a:p>
            <a:endParaRPr lang="en-US" smtClean="0"/>
          </a:p>
          <a:p>
            <a:r>
              <a:rPr lang="en-US" smtClean="0"/>
              <a:t>Gave students stock photos and photos of our classroom and classmates.</a:t>
            </a:r>
          </a:p>
          <a:p>
            <a:endParaRPr lang="en-US" smtClean="0"/>
          </a:p>
          <a:p>
            <a:r>
              <a:rPr lang="en-US" smtClean="0"/>
              <a:t>Asked to either make our class look “good” or “bad”….all utilizing the same visual media.</a:t>
            </a:r>
          </a:p>
        </p:txBody>
      </p:sp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Assignment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On-line presentation tool</a:t>
            </a:r>
          </a:p>
          <a:p>
            <a:r>
              <a:rPr lang="en-US" dirty="0" smtClean="0"/>
              <a:t>Twist on PowerPoint</a:t>
            </a:r>
          </a:p>
          <a:p>
            <a:r>
              <a:rPr lang="en-US" dirty="0" smtClean="0"/>
              <a:t>Free (educators’ access)</a:t>
            </a:r>
          </a:p>
          <a:p>
            <a:endParaRPr lang="en-US" dirty="0" smtClean="0"/>
          </a:p>
          <a:p>
            <a:r>
              <a:rPr lang="en-US" dirty="0" smtClean="0"/>
              <a:t>Non-linear presentations</a:t>
            </a:r>
          </a:p>
          <a:p>
            <a:pPr lvl="1"/>
            <a:r>
              <a:rPr lang="en-US" dirty="0" smtClean="0"/>
              <a:t>I don’t think like this </a:t>
            </a:r>
            <a:r>
              <a:rPr lang="en-US" smtClean="0"/>
              <a:t>during presentations!</a:t>
            </a:r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Prezi.com</a:t>
            </a:r>
            <a:endParaRPr lang="en-US" dirty="0"/>
          </a:p>
        </p:txBody>
      </p:sp>
      <p:pic>
        <p:nvPicPr>
          <p:cNvPr id="4" name="Picture 6" descr="AA - windows.bmp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07350" y="6396038"/>
            <a:ext cx="452438" cy="42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AA - Mac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435975" y="6350000"/>
            <a:ext cx="471488" cy="47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creen Shot 2011-10-05 at 9.53.1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91" b="13091"/>
          <a:stretch>
            <a:fillRect/>
          </a:stretch>
        </p:blipFill>
        <p:spPr>
          <a:ln>
            <a:solidFill>
              <a:schemeClr val="tx1"/>
            </a:solidFill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204953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Content Placeholder 3" descr="Picture 18.png"/>
          <p:cNvPicPr>
            <a:picLocks noGrp="1" noChangeAspect="1"/>
          </p:cNvPicPr>
          <p:nvPr>
            <p:ph idx="1"/>
          </p:nvPr>
        </p:nvPicPr>
        <p:blipFill>
          <a:blip r:embed="rId2"/>
          <a:srcRect t="-1997" b="-1599"/>
          <a:stretch>
            <a:fillRect/>
          </a:stretch>
        </p:blipFill>
        <p:spPr>
          <a:xfrm>
            <a:off x="457200" y="1879600"/>
            <a:ext cx="8229600" cy="1979613"/>
          </a:xfrm>
          <a:ln>
            <a:solidFill>
              <a:schemeClr val="tx1"/>
            </a:solidFill>
          </a:ln>
        </p:spPr>
      </p:pic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Blogging</a:t>
            </a:r>
          </a:p>
        </p:txBody>
      </p:sp>
      <p:pic>
        <p:nvPicPr>
          <p:cNvPr id="12292" name="Picture 4" descr="Picture 19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03450" y="4429125"/>
            <a:ext cx="4737100" cy="177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Picture 4" descr="AA - windows.bmp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007350" y="6396038"/>
            <a:ext cx="452438" cy="42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4" name="Picture 5" descr="AA - Mac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435975" y="6350000"/>
            <a:ext cx="471488" cy="47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t="21571" r="3565" b="7401"/>
          <a:stretch>
            <a:fillRect/>
          </a:stretch>
        </p:blipFill>
        <p:spPr bwMode="auto">
          <a:xfrm>
            <a:off x="259992" y="274637"/>
            <a:ext cx="8426808" cy="4497387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643063" y="5164366"/>
            <a:ext cx="250031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Class’s calendar</a:t>
            </a:r>
            <a:endParaRPr lang="en-US" sz="2800" dirty="0"/>
          </a:p>
        </p:txBody>
      </p:sp>
      <p:cxnSp>
        <p:nvCxnSpPr>
          <p:cNvPr id="7" name="Straight Arrow Connector 6"/>
          <p:cNvCxnSpPr/>
          <p:nvPr/>
        </p:nvCxnSpPr>
        <p:spPr>
          <a:xfrm flipH="1" flipV="1">
            <a:off x="1928813" y="3943350"/>
            <a:ext cx="142875" cy="1221016"/>
          </a:xfrm>
          <a:prstGeom prst="straightConnector1">
            <a:avLst/>
          </a:prstGeom>
          <a:ln w="412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5057775" y="5372100"/>
            <a:ext cx="282892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Links to students’ blogs</a:t>
            </a:r>
            <a:endParaRPr lang="en-US" sz="2800" dirty="0"/>
          </a:p>
        </p:txBody>
      </p:sp>
      <p:cxnSp>
        <p:nvCxnSpPr>
          <p:cNvPr id="10" name="Straight Arrow Connector 9"/>
          <p:cNvCxnSpPr/>
          <p:nvPr/>
        </p:nvCxnSpPr>
        <p:spPr>
          <a:xfrm flipV="1">
            <a:off x="6743700" y="3943350"/>
            <a:ext cx="428625" cy="1428750"/>
          </a:xfrm>
          <a:prstGeom prst="straightConnector1">
            <a:avLst/>
          </a:prstGeom>
          <a:ln w="412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Additional questions?</a:t>
            </a:r>
          </a:p>
          <a:p>
            <a:endParaRPr lang="en-US" dirty="0" smtClean="0"/>
          </a:p>
          <a:p>
            <a:r>
              <a:rPr lang="en-US" dirty="0" smtClean="0"/>
              <a:t>Contact me any time!</a:t>
            </a:r>
          </a:p>
          <a:p>
            <a:endParaRPr lang="en-US" dirty="0"/>
          </a:p>
          <a:p>
            <a:pPr lvl="1"/>
            <a:r>
              <a:rPr lang="en-US" dirty="0" smtClean="0">
                <a:hlinkClick r:id="rId2"/>
              </a:rPr>
              <a:t>Christopher.warner@adams12.org</a:t>
            </a:r>
            <a:endParaRPr lang="en-US" dirty="0" smtClean="0"/>
          </a:p>
          <a:p>
            <a:pPr lvl="1"/>
            <a:r>
              <a:rPr lang="en-US" dirty="0" smtClean="0"/>
              <a:t>303-819-2571</a:t>
            </a:r>
          </a:p>
          <a:p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Thank you so much!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Digital Natives?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Belief that today’s students are “natives” to this new technology</a:t>
            </a:r>
          </a:p>
          <a:p>
            <a:endParaRPr lang="en-US" dirty="0" smtClean="0"/>
          </a:p>
          <a:p>
            <a:r>
              <a:rPr lang="en-US" dirty="0" smtClean="0"/>
              <a:t>That they ALREADY know it.</a:t>
            </a:r>
          </a:p>
          <a:p>
            <a:endParaRPr lang="en-US" dirty="0" smtClean="0"/>
          </a:p>
          <a:p>
            <a:endParaRPr lang="en-US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2404" y="3788256"/>
            <a:ext cx="4154378" cy="277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986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Not Necessarily So…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May be more </a:t>
            </a:r>
            <a:r>
              <a:rPr lang="en-US" b="1" dirty="0" smtClean="0"/>
              <a:t>intuitive</a:t>
            </a:r>
            <a:r>
              <a:rPr lang="en-US" dirty="0" smtClean="0"/>
              <a:t> about new items</a:t>
            </a:r>
          </a:p>
          <a:p>
            <a:r>
              <a:rPr lang="en-US" dirty="0" smtClean="0"/>
              <a:t>More </a:t>
            </a:r>
            <a:r>
              <a:rPr lang="en-US" b="1" dirty="0" smtClean="0"/>
              <a:t>willing to try </a:t>
            </a:r>
            <a:r>
              <a:rPr lang="en-US" dirty="0" smtClean="0"/>
              <a:t>new stuff</a:t>
            </a:r>
          </a:p>
          <a:p>
            <a:endParaRPr lang="en-US" dirty="0" smtClean="0"/>
          </a:p>
          <a:p>
            <a:r>
              <a:rPr lang="en-US" dirty="0" smtClean="0"/>
              <a:t>Use it for their own purposes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Need instruction on academic / long-term benefits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1036" y="4928934"/>
            <a:ext cx="2382963" cy="1929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97864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 example….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Social media (</a:t>
            </a:r>
            <a:r>
              <a:rPr lang="en-US" dirty="0" err="1" smtClean="0"/>
              <a:t>Facebook</a:t>
            </a:r>
            <a:r>
              <a:rPr lang="en-US" dirty="0" smtClean="0"/>
              <a:t>, Twitter)</a:t>
            </a:r>
          </a:p>
          <a:p>
            <a:pPr lvl="1"/>
            <a:r>
              <a:rPr lang="en-US" dirty="0" smtClean="0"/>
              <a:t>Use it for research?</a:t>
            </a:r>
          </a:p>
          <a:p>
            <a:pPr lvl="1"/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Google</a:t>
            </a:r>
          </a:p>
          <a:p>
            <a:pPr lvl="1"/>
            <a:r>
              <a:rPr lang="en-US" dirty="0" smtClean="0"/>
              <a:t>Bookmarking for research?</a:t>
            </a:r>
          </a:p>
          <a:p>
            <a:pPr lvl="1"/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Film</a:t>
            </a:r>
          </a:p>
          <a:p>
            <a:pPr lvl="1"/>
            <a:r>
              <a:rPr lang="en-US" dirty="0" smtClean="0"/>
              <a:t>Certainly watch them</a:t>
            </a:r>
          </a:p>
          <a:p>
            <a:pPr lvl="1"/>
            <a:r>
              <a:rPr lang="en-US" dirty="0" smtClean="0"/>
              <a:t>Understand them?</a:t>
            </a:r>
            <a:endParaRPr lang="en-US" dirty="0"/>
          </a:p>
        </p:txBody>
      </p:sp>
      <p:pic>
        <p:nvPicPr>
          <p:cNvPr id="4" name="Picture 3" descr="facebook.b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324" y="1417638"/>
            <a:ext cx="1590476" cy="1590476"/>
          </a:xfrm>
          <a:prstGeom prst="rect">
            <a:avLst/>
          </a:prstGeom>
        </p:spPr>
      </p:pic>
      <p:pic>
        <p:nvPicPr>
          <p:cNvPr id="5" name="Picture 4" descr="ps_logo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18421" y="3408217"/>
            <a:ext cx="2606379" cy="902209"/>
          </a:xfrm>
          <a:prstGeom prst="rect">
            <a:avLst/>
          </a:prstGeom>
        </p:spPr>
      </p:pic>
      <p:pic>
        <p:nvPicPr>
          <p:cNvPr id="6" name="Picture 5" descr="Film Spool Image 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8001" y="4671995"/>
            <a:ext cx="1686323" cy="1801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82748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Tech is always changing.</a:t>
            </a:r>
          </a:p>
          <a:p>
            <a:r>
              <a:rPr lang="en-US" smtClean="0"/>
              <a:t>Might as well jump in at some point.</a:t>
            </a:r>
          </a:p>
          <a:p>
            <a:endParaRPr lang="en-US" smtClean="0"/>
          </a:p>
          <a:p>
            <a:r>
              <a:rPr lang="en-US" smtClean="0"/>
              <a:t>Go SLOW for yourself.</a:t>
            </a:r>
          </a:p>
          <a:p>
            <a:endParaRPr lang="en-US" smtClean="0"/>
          </a:p>
          <a:p>
            <a:r>
              <a:rPr lang="en-US" smtClean="0"/>
              <a:t>Have back-up plans.</a:t>
            </a:r>
          </a:p>
          <a:p>
            <a:r>
              <a:rPr lang="en-US" smtClean="0"/>
              <a:t>Be ready for tech failure.</a:t>
            </a:r>
          </a:p>
        </p:txBody>
      </p:sp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Philosophies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1546" y="3443798"/>
            <a:ext cx="3707868" cy="30448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buNone/>
            </a:pPr>
            <a:r>
              <a:rPr lang="en-US" dirty="0" smtClean="0"/>
              <a:t>1) Means to an end</a:t>
            </a:r>
          </a:p>
          <a:p>
            <a:pPr lvl="2">
              <a:buBlip>
                <a:blip r:embed="rId3"/>
              </a:buBlip>
            </a:pPr>
            <a:r>
              <a:rPr lang="en-US" dirty="0" smtClean="0"/>
              <a:t>Bookmarking / RSS Feeds for research</a:t>
            </a:r>
          </a:p>
          <a:p>
            <a:pPr lvl="2">
              <a:buBlip>
                <a:blip r:embed="rId3"/>
              </a:buBlip>
            </a:pPr>
            <a:r>
              <a:rPr lang="en-US" dirty="0" smtClean="0"/>
              <a:t>Using a wiki for collaboration</a:t>
            </a:r>
          </a:p>
          <a:p>
            <a:pPr lvl="1">
              <a:buBlip>
                <a:blip r:embed="rId3"/>
              </a:buBlip>
            </a:pPr>
            <a:endParaRPr lang="en-US" dirty="0"/>
          </a:p>
          <a:p>
            <a:pPr lvl="1">
              <a:buBlip>
                <a:blip r:embed="rId3"/>
              </a:buBlip>
            </a:pPr>
            <a:endParaRPr lang="en-US" dirty="0" smtClean="0"/>
          </a:p>
          <a:p>
            <a:pPr marL="109728" indent="0">
              <a:buNone/>
            </a:pPr>
            <a:r>
              <a:rPr lang="en-US" dirty="0" smtClean="0"/>
              <a:t>2) An end </a:t>
            </a:r>
            <a:endParaRPr lang="en-US" dirty="0"/>
          </a:p>
          <a:p>
            <a:pPr lvl="2">
              <a:buBlip>
                <a:blip r:embed="rId3"/>
              </a:buBlip>
            </a:pPr>
            <a:r>
              <a:rPr lang="en-US" dirty="0" smtClean="0"/>
              <a:t>Show me your knowledge of   _______ using</a:t>
            </a:r>
          </a:p>
          <a:p>
            <a:pPr lvl="3">
              <a:buBlip>
                <a:blip r:embed="rId3"/>
              </a:buBlip>
            </a:pPr>
            <a:r>
              <a:rPr lang="en-US" dirty="0" err="1" smtClean="0"/>
              <a:t>Glogster</a:t>
            </a:r>
            <a:endParaRPr lang="en-US" dirty="0" smtClean="0"/>
          </a:p>
          <a:p>
            <a:pPr lvl="3">
              <a:buBlip>
                <a:blip r:embed="rId3"/>
              </a:buBlip>
            </a:pPr>
            <a:r>
              <a:rPr lang="en-US" dirty="0" smtClean="0"/>
              <a:t>Blog</a:t>
            </a:r>
          </a:p>
          <a:p>
            <a:pPr lvl="3">
              <a:buBlip>
                <a:blip r:embed="rId3"/>
              </a:buBlip>
            </a:pPr>
            <a:r>
              <a:rPr lang="en-US" dirty="0" err="1" smtClean="0"/>
              <a:t>Xtranormal</a:t>
            </a: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Elements of Technology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45272" y="1417638"/>
            <a:ext cx="1808143" cy="180814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93667" y="5513432"/>
            <a:ext cx="4993133" cy="987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22246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The way to really “heat up” a lesson.</a:t>
            </a:r>
          </a:p>
          <a:p>
            <a:endParaRPr lang="en-US" dirty="0" smtClean="0"/>
          </a:p>
          <a:p>
            <a:r>
              <a:rPr lang="en-US" dirty="0" smtClean="0"/>
              <a:t>T..teaching</a:t>
            </a:r>
          </a:p>
          <a:p>
            <a:endParaRPr lang="en-US" dirty="0" smtClean="0"/>
          </a:p>
          <a:p>
            <a:r>
              <a:rPr lang="en-US" dirty="0" smtClean="0"/>
              <a:t>E..Examples</a:t>
            </a:r>
          </a:p>
          <a:p>
            <a:endParaRPr lang="en-US" dirty="0" smtClean="0"/>
          </a:p>
          <a:p>
            <a:r>
              <a:rPr lang="en-US" dirty="0" smtClean="0"/>
              <a:t>M..Model</a:t>
            </a:r>
          </a:p>
          <a:p>
            <a:endParaRPr lang="en-US" dirty="0" smtClean="0"/>
          </a:p>
          <a:p>
            <a:r>
              <a:rPr lang="en-US" dirty="0" smtClean="0"/>
              <a:t>P..Practice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T…E…M…P  </a:t>
            </a:r>
            <a:r>
              <a:rPr lang="en-US" sz="2800" dirty="0" smtClean="0"/>
              <a:t>(Means to an end)</a:t>
            </a:r>
            <a:endParaRPr lang="en-US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4530436" y="2654764"/>
            <a:ext cx="4156364" cy="2554545"/>
          </a:xfrm>
          <a:prstGeom prst="rect">
            <a:avLst/>
          </a:prstGeom>
          <a:solidFill>
            <a:schemeClr val="accent1">
              <a:alpha val="38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Where you are in THIS process should be your rationale for your tech choice and usage!</a:t>
            </a:r>
            <a:endParaRPr lang="en-US" sz="3200" dirty="0"/>
          </a:p>
        </p:txBody>
      </p:sp>
      <p:cxnSp>
        <p:nvCxnSpPr>
          <p:cNvPr id="7" name="Straight Arrow Connector 6"/>
          <p:cNvCxnSpPr/>
          <p:nvPr/>
        </p:nvCxnSpPr>
        <p:spPr>
          <a:xfrm flipH="1" flipV="1">
            <a:off x="3075709" y="2895600"/>
            <a:ext cx="1454728" cy="914401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H="1">
            <a:off x="3325091" y="3962401"/>
            <a:ext cx="1205346" cy="63730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 dirty="0" smtClean="0"/>
              <a:t>Mix between web </a:t>
            </a:r>
            <a:r>
              <a:rPr lang="en-US" sz="3600" b="1" u="sng" dirty="0" smtClean="0"/>
              <a:t>consumerism</a:t>
            </a:r>
          </a:p>
          <a:p>
            <a:pPr algn="ctr"/>
            <a:endParaRPr lang="en-US" sz="3600" dirty="0" smtClean="0"/>
          </a:p>
          <a:p>
            <a:pPr algn="ctr"/>
            <a:r>
              <a:rPr lang="en-US" sz="2400" dirty="0" smtClean="0"/>
              <a:t>And</a:t>
            </a:r>
          </a:p>
          <a:p>
            <a:pPr algn="ctr"/>
            <a:endParaRPr lang="en-US" sz="3600" dirty="0" smtClean="0"/>
          </a:p>
          <a:p>
            <a:pPr algn="ctr"/>
            <a:r>
              <a:rPr lang="en-US" sz="3600" dirty="0" smtClean="0"/>
              <a:t>Web </a:t>
            </a:r>
            <a:r>
              <a:rPr lang="en-US" sz="3600" b="1" u="sng" dirty="0" smtClean="0"/>
              <a:t>production</a:t>
            </a:r>
            <a:endParaRPr lang="en-US" sz="3600" b="1" u="sng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1338</TotalTime>
  <Words>533</Words>
  <Application>Microsoft Macintosh PowerPoint</Application>
  <PresentationFormat>On-screen Show (4:3)</PresentationFormat>
  <Paragraphs>154</Paragraphs>
  <Slides>29</Slides>
  <Notes>6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Concourse</vt:lpstr>
      <vt:lpstr>Technology and the Academic  Classroom  It’s the bee’s knees! </vt:lpstr>
      <vt:lpstr>Disclaimer</vt:lpstr>
      <vt:lpstr>Digital Natives?</vt:lpstr>
      <vt:lpstr>Not Necessarily So…</vt:lpstr>
      <vt:lpstr>For example….</vt:lpstr>
      <vt:lpstr>Philosophies</vt:lpstr>
      <vt:lpstr>Elements of Technology</vt:lpstr>
      <vt:lpstr>T…E…M…P  (Means to an end)</vt:lpstr>
      <vt:lpstr>PowerPoint Presentation</vt:lpstr>
      <vt:lpstr>PowerPoint Presentation</vt:lpstr>
      <vt:lpstr>Overarching Suggestions</vt:lpstr>
      <vt:lpstr>1)  Wikis</vt:lpstr>
      <vt:lpstr>2)  iSkysoft Media Converter</vt:lpstr>
      <vt:lpstr>Zamzar / KeepVid</vt:lpstr>
      <vt:lpstr>PowerPoint Presentation</vt:lpstr>
      <vt:lpstr>Google Apps</vt:lpstr>
      <vt:lpstr>PowerPoint Presentation</vt:lpstr>
      <vt:lpstr>Screencasting / Podcasting</vt:lpstr>
      <vt:lpstr>“Flipping Class” Philosophy</vt:lpstr>
      <vt:lpstr>Screencasting Programs</vt:lpstr>
      <vt:lpstr>Xtranormal.com</vt:lpstr>
      <vt:lpstr>PowerPoint Presentation</vt:lpstr>
      <vt:lpstr>Photostory for Windows     (Similar to iPhoto Slideshow)</vt:lpstr>
      <vt:lpstr>Assignment</vt:lpstr>
      <vt:lpstr>Prezi.com</vt:lpstr>
      <vt:lpstr>PowerPoint Presentation</vt:lpstr>
      <vt:lpstr>Blogging</vt:lpstr>
      <vt:lpstr>PowerPoint Presentation</vt:lpstr>
      <vt:lpstr>Thank you so much!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Chris Warner</dc:creator>
  <cp:lastModifiedBy>Chris Warner</cp:lastModifiedBy>
  <cp:revision>110</cp:revision>
  <dcterms:created xsi:type="dcterms:W3CDTF">2011-10-13T03:53:02Z</dcterms:created>
  <dcterms:modified xsi:type="dcterms:W3CDTF">2012-01-21T03:48:06Z</dcterms:modified>
</cp:coreProperties>
</file>